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81" r:id="rId4"/>
    <p:sldId id="283" r:id="rId5"/>
    <p:sldId id="282" r:id="rId6"/>
    <p:sldId id="284" r:id="rId7"/>
    <p:sldId id="288" r:id="rId8"/>
    <p:sldId id="287" r:id="rId9"/>
    <p:sldId id="289" r:id="rId10"/>
    <p:sldId id="290" r:id="rId11"/>
    <p:sldId id="291" r:id="rId12"/>
  </p:sldIdLst>
  <p:sldSz cx="12192000" cy="6858000"/>
  <p:notesSz cx="6858000" cy="9144000"/>
  <p:embeddedFontLst>
    <p:embeddedFont>
      <p:font typeface="Avenir Next LT Pro" panose="020B0504020202020204" pitchFamily="34" charset="-18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share/what-are-they-doing/057bb18b-aa1e-43d8-8bc5-72f9b9386ae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24281eac-0a98-4385-8c84-2372a7c3a1e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355">
            <a:off x="1448837" y="1276122"/>
            <a:ext cx="3217680" cy="43057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5936" y="2153265"/>
            <a:ext cx="629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1; All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about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6788297" y="2802194"/>
            <a:ext cx="506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Hanging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out</a:t>
            </a:r>
            <a:endParaRPr lang="hr-HR" sz="44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7E6A656-4BB7-46A4-8C5B-DD7752CC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9"/>
            <a:ext cx="5122620" cy="685486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16BC4B-D5C2-44A0-9246-0EBAE8E0E2D0}"/>
              </a:ext>
            </a:extLst>
          </p:cNvPr>
          <p:cNvSpPr txBox="1">
            <a:spLocks/>
          </p:cNvSpPr>
          <p:nvPr/>
        </p:nvSpPr>
        <p:spPr>
          <a:xfrm>
            <a:off x="5122620" y="506790"/>
            <a:ext cx="6589254" cy="15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>
                <a:ea typeface="Cambria" panose="02040503050406030204" pitchFamily="18" charset="0"/>
              </a:rPr>
              <a:t>In </a:t>
            </a:r>
            <a:r>
              <a:rPr lang="hr-HR" sz="1900" b="1" dirty="0" err="1">
                <a:ea typeface="Cambria" panose="02040503050406030204" pitchFamily="18" charset="0"/>
              </a:rPr>
              <a:t>task</a:t>
            </a:r>
            <a:r>
              <a:rPr lang="hr-HR" sz="1900" b="1" dirty="0">
                <a:ea typeface="Cambria" panose="02040503050406030204" pitchFamily="18" charset="0"/>
              </a:rPr>
              <a:t> 3, </a:t>
            </a:r>
            <a:r>
              <a:rPr lang="hr-HR" sz="1900" b="1" dirty="0" err="1">
                <a:ea typeface="Cambria" panose="02040503050406030204" pitchFamily="18" charset="0"/>
              </a:rPr>
              <a:t>you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have</a:t>
            </a:r>
            <a:r>
              <a:rPr lang="hr-HR" sz="1900" b="1" dirty="0">
                <a:ea typeface="Cambria" panose="02040503050406030204" pitchFamily="18" charset="0"/>
              </a:rPr>
              <a:t> to put </a:t>
            </a:r>
            <a:r>
              <a:rPr lang="en-US" sz="1900" b="1" dirty="0">
                <a:ea typeface="Cambria" panose="02040503050406030204" pitchFamily="18" charset="0"/>
              </a:rPr>
              <a:t>the verbs in brackets in </a:t>
            </a:r>
            <a:r>
              <a:rPr lang="hr-HR" sz="1900" b="1" dirty="0" err="1">
                <a:ea typeface="Cambria" panose="02040503050406030204" pitchFamily="18" charset="0"/>
              </a:rPr>
              <a:t>either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present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simple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or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present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continuous</a:t>
            </a:r>
            <a:r>
              <a:rPr lang="hr-HR" sz="1900" b="1" dirty="0"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01D401-7200-4F68-9568-CB1607A39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7" y="1891914"/>
            <a:ext cx="10895106" cy="48577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4331757-D3FC-4E5B-BA93-255D5CB925D7}"/>
              </a:ext>
            </a:extLst>
          </p:cNvPr>
          <p:cNvSpPr txBox="1">
            <a:spLocks/>
          </p:cNvSpPr>
          <p:nvPr/>
        </p:nvSpPr>
        <p:spPr>
          <a:xfrm>
            <a:off x="3413082" y="2911249"/>
            <a:ext cx="658925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catch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6B1D4C1-9D6D-4E02-9F51-226A1AFA9306}"/>
              </a:ext>
            </a:extLst>
          </p:cNvPr>
          <p:cNvSpPr txBox="1">
            <a:spLocks/>
          </p:cNvSpPr>
          <p:nvPr/>
        </p:nvSpPr>
        <p:spPr>
          <a:xfrm>
            <a:off x="3873867" y="3316254"/>
            <a:ext cx="148052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are doing</a:t>
            </a:r>
          </a:p>
        </p:txBody>
      </p:sp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AC08B606-83E8-4B66-BFD3-5C29DCF1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02" y="3187164"/>
            <a:ext cx="1480524" cy="2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i izvornu sliku">
            <a:extLst>
              <a:ext uri="{FF2B5EF4-FFF2-40B4-BE49-F238E27FC236}">
                <a16:creationId xmlns:a16="http://schemas.microsoft.com/office/drawing/2014/main" id="{E59C3A24-BA4F-4DD9-8BD4-EFA28264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02" y="3592169"/>
            <a:ext cx="1480524" cy="2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2F5533D7-BFE5-46B3-A9C3-25A909C993D4}"/>
              </a:ext>
            </a:extLst>
          </p:cNvPr>
          <p:cNvSpPr txBox="1">
            <a:spLocks/>
          </p:cNvSpPr>
          <p:nvPr/>
        </p:nvSpPr>
        <p:spPr>
          <a:xfrm>
            <a:off x="3286011" y="3707469"/>
            <a:ext cx="148052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give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082C7A-A890-8E31-92B3-AD7FD85DB5AE}"/>
              </a:ext>
            </a:extLst>
          </p:cNvPr>
          <p:cNvSpPr txBox="1">
            <a:spLocks/>
          </p:cNvSpPr>
          <p:nvPr/>
        </p:nvSpPr>
        <p:spPr>
          <a:xfrm>
            <a:off x="3017720" y="4062130"/>
            <a:ext cx="148052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sleeps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948CA415-02B1-0A65-5F86-A8F6FA7A2667}"/>
              </a:ext>
            </a:extLst>
          </p:cNvPr>
          <p:cNvSpPr txBox="1">
            <a:spLocks/>
          </p:cNvSpPr>
          <p:nvPr/>
        </p:nvSpPr>
        <p:spPr>
          <a:xfrm>
            <a:off x="1146369" y="4845696"/>
            <a:ext cx="2727498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Does                    score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13C9E3F8-2A18-D29A-14DD-653FD0734070}"/>
              </a:ext>
            </a:extLst>
          </p:cNvPr>
          <p:cNvSpPr txBox="1">
            <a:spLocks/>
          </p:cNvSpPr>
          <p:nvPr/>
        </p:nvSpPr>
        <p:spPr>
          <a:xfrm>
            <a:off x="1769856" y="5497643"/>
            <a:ext cx="148052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is looking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AD61F34E-7C48-A680-4AAB-F2205777A890}"/>
              </a:ext>
            </a:extLst>
          </p:cNvPr>
          <p:cNvSpPr txBox="1">
            <a:spLocks/>
          </p:cNvSpPr>
          <p:nvPr/>
        </p:nvSpPr>
        <p:spPr>
          <a:xfrm>
            <a:off x="2453482" y="5953982"/>
            <a:ext cx="1801152" cy="39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aren’t studying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6F92C4FF-4BEC-9226-33E7-A84B794BC1C4}"/>
              </a:ext>
            </a:extLst>
          </p:cNvPr>
          <p:cNvSpPr txBox="1">
            <a:spLocks/>
          </p:cNvSpPr>
          <p:nvPr/>
        </p:nvSpPr>
        <p:spPr>
          <a:xfrm>
            <a:off x="1821605" y="6371148"/>
            <a:ext cx="2330945" cy="39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are                 doing</a:t>
            </a:r>
          </a:p>
        </p:txBody>
      </p:sp>
    </p:spTree>
    <p:extLst>
      <p:ext uri="{BB962C8B-B14F-4D97-AF65-F5344CB8AC3E}">
        <p14:creationId xmlns:p14="http://schemas.microsoft.com/office/powerpoint/2010/main" val="5599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  <p:bldP spid="2" grpId="0" build="p"/>
      <p:bldP spid="3" grpId="0" build="p"/>
      <p:bldP spid="5" grpId="0" build="p"/>
      <p:bldP spid="11" grpId="0" build="p"/>
      <p:bldP spid="13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16BC4B-D5C2-44A0-9246-0EBAE8E0E2D0}"/>
              </a:ext>
            </a:extLst>
          </p:cNvPr>
          <p:cNvSpPr txBox="1">
            <a:spLocks/>
          </p:cNvSpPr>
          <p:nvPr/>
        </p:nvSpPr>
        <p:spPr>
          <a:xfrm>
            <a:off x="9668106" y="1912436"/>
            <a:ext cx="2401350" cy="4667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>
                <a:ea typeface="Cambria" panose="02040503050406030204" pitchFamily="18" charset="0"/>
              </a:rPr>
              <a:t>In </a:t>
            </a:r>
            <a:r>
              <a:rPr lang="hr-HR" sz="1900" b="1" dirty="0" err="1">
                <a:ea typeface="Cambria" panose="02040503050406030204" pitchFamily="18" charset="0"/>
              </a:rPr>
              <a:t>task</a:t>
            </a:r>
            <a:r>
              <a:rPr lang="hr-HR" sz="1900" b="1" dirty="0">
                <a:ea typeface="Cambria" panose="02040503050406030204" pitchFamily="18" charset="0"/>
              </a:rPr>
              <a:t> 4, </a:t>
            </a:r>
            <a:r>
              <a:rPr lang="hr-HR" sz="1900" b="1" dirty="0" err="1">
                <a:ea typeface="Cambria" panose="02040503050406030204" pitchFamily="18" charset="0"/>
              </a:rPr>
              <a:t>you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have</a:t>
            </a:r>
            <a:r>
              <a:rPr lang="hr-HR" sz="1900" b="1" dirty="0">
                <a:ea typeface="Cambria" panose="02040503050406030204" pitchFamily="18" charset="0"/>
              </a:rPr>
              <a:t> to put </a:t>
            </a:r>
            <a:r>
              <a:rPr lang="en-US" sz="1900" b="1" dirty="0">
                <a:ea typeface="Cambria" panose="02040503050406030204" pitchFamily="18" charset="0"/>
              </a:rPr>
              <a:t>the verbs in brackets in </a:t>
            </a:r>
            <a:r>
              <a:rPr lang="hr-HR" sz="1900" b="1" dirty="0" err="1">
                <a:ea typeface="Cambria" panose="02040503050406030204" pitchFamily="18" charset="0"/>
              </a:rPr>
              <a:t>either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present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simple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or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the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present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continuous</a:t>
            </a:r>
            <a:r>
              <a:rPr lang="hr-HR" sz="1900" b="1" dirty="0"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1900" i="1" dirty="0">
              <a:ea typeface="Cambria" panose="020405030504060302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01D401-7200-4F68-9568-CB1607A39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716"/>
            <a:ext cx="9298636" cy="632409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4331757-D3FC-4E5B-BA93-255D5CB925D7}"/>
              </a:ext>
            </a:extLst>
          </p:cNvPr>
          <p:cNvSpPr txBox="1">
            <a:spLocks/>
          </p:cNvSpPr>
          <p:nvPr/>
        </p:nvSpPr>
        <p:spPr>
          <a:xfrm>
            <a:off x="1617735" y="1296772"/>
            <a:ext cx="658925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are helping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6B1D4C1-9D6D-4E02-9F51-226A1AFA9306}"/>
              </a:ext>
            </a:extLst>
          </p:cNvPr>
          <p:cNvSpPr txBox="1">
            <a:spLocks/>
          </p:cNvSpPr>
          <p:nvPr/>
        </p:nvSpPr>
        <p:spPr>
          <a:xfrm>
            <a:off x="2435359" y="1644482"/>
            <a:ext cx="1834637" cy="391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am collecting</a:t>
            </a:r>
          </a:p>
        </p:txBody>
      </p:sp>
      <p:pic>
        <p:nvPicPr>
          <p:cNvPr id="12" name="Picture 2" descr="Vidi izvornu sliku">
            <a:extLst>
              <a:ext uri="{FF2B5EF4-FFF2-40B4-BE49-F238E27FC236}">
                <a16:creationId xmlns:a16="http://schemas.microsoft.com/office/drawing/2014/main" id="{E59C3A24-BA4F-4DD9-8BD4-EFA28264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65" y="1901285"/>
            <a:ext cx="1480524" cy="2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7C218-CCB7-AEA6-F8C3-5E4D560D99A3}"/>
              </a:ext>
            </a:extLst>
          </p:cNvPr>
          <p:cNvSpPr txBox="1">
            <a:spLocks/>
          </p:cNvSpPr>
          <p:nvPr/>
        </p:nvSpPr>
        <p:spPr>
          <a:xfrm>
            <a:off x="2435359" y="1953968"/>
            <a:ext cx="1834637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is putting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BEC64D8-C37F-7399-08E7-F2933F29F1B9}"/>
              </a:ext>
            </a:extLst>
          </p:cNvPr>
          <p:cNvSpPr txBox="1">
            <a:spLocks/>
          </p:cNvSpPr>
          <p:nvPr/>
        </p:nvSpPr>
        <p:spPr>
          <a:xfrm>
            <a:off x="2435359" y="2397866"/>
            <a:ext cx="3889940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do                             do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CAA99D3C-DDFB-AE20-99A5-19E51791F7D7}"/>
              </a:ext>
            </a:extLst>
          </p:cNvPr>
          <p:cNvSpPr txBox="1">
            <a:spLocks/>
          </p:cNvSpPr>
          <p:nvPr/>
        </p:nvSpPr>
        <p:spPr>
          <a:xfrm>
            <a:off x="3124654" y="3741073"/>
            <a:ext cx="3889940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are                        running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8AAF9FC-4BB8-AAD6-808C-1307F2A03D43}"/>
              </a:ext>
            </a:extLst>
          </p:cNvPr>
          <p:cNvSpPr txBox="1">
            <a:spLocks/>
          </p:cNvSpPr>
          <p:nvPr/>
        </p:nvSpPr>
        <p:spPr>
          <a:xfrm>
            <a:off x="1548922" y="4188696"/>
            <a:ext cx="3889940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am  trying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378E67C-6735-5832-08D0-A6E61FE946EE}"/>
              </a:ext>
            </a:extLst>
          </p:cNvPr>
          <p:cNvSpPr txBox="1">
            <a:spLocks/>
          </p:cNvSpPr>
          <p:nvPr/>
        </p:nvSpPr>
        <p:spPr>
          <a:xfrm>
            <a:off x="1273483" y="4632594"/>
            <a:ext cx="325657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Are                                going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19C2D18-F603-626E-60B5-3AAC5763C8CA}"/>
              </a:ext>
            </a:extLst>
          </p:cNvPr>
          <p:cNvSpPr txBox="1">
            <a:spLocks/>
          </p:cNvSpPr>
          <p:nvPr/>
        </p:nvSpPr>
        <p:spPr>
          <a:xfrm>
            <a:off x="3493892" y="5076492"/>
            <a:ext cx="1405279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is coming                   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45C317F6-B67F-6297-8187-9B7E1B9237A7}"/>
              </a:ext>
            </a:extLst>
          </p:cNvPr>
          <p:cNvSpPr txBox="1">
            <a:spLocks/>
          </p:cNvSpPr>
          <p:nvPr/>
        </p:nvSpPr>
        <p:spPr>
          <a:xfrm>
            <a:off x="1273483" y="5768680"/>
            <a:ext cx="3256572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Do                                visit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CD2DD3A9-1DD1-CCC3-51B4-1C70D6E411D2}"/>
              </a:ext>
            </a:extLst>
          </p:cNvPr>
          <p:cNvSpPr txBox="1">
            <a:spLocks/>
          </p:cNvSpPr>
          <p:nvPr/>
        </p:nvSpPr>
        <p:spPr>
          <a:xfrm>
            <a:off x="3719045" y="6154712"/>
            <a:ext cx="1180126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comes</a:t>
            </a:r>
          </a:p>
        </p:txBody>
      </p:sp>
    </p:spTree>
    <p:extLst>
      <p:ext uri="{BB962C8B-B14F-4D97-AF65-F5344CB8AC3E}">
        <p14:creationId xmlns:p14="http://schemas.microsoft.com/office/powerpoint/2010/main" val="20442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  <p:bldP spid="3" grpId="0" build="p"/>
      <p:bldP spid="4" grpId="0" build="p"/>
      <p:bldP spid="5" grpId="0" build="p"/>
      <p:bldP spid="10" grpId="0" build="p"/>
      <p:bldP spid="11" grpId="0" build="p"/>
      <p:bldP spid="13" grpId="0" build="p"/>
      <p:bldP spid="14" grpId="0" build="p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D75CFF8D-7D93-4120-8120-DF250066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231" y="94357"/>
            <a:ext cx="6896187" cy="1381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Cambria" panose="02040503050406030204" pitchFamily="18" charset="0"/>
              </a:rPr>
              <a:t>Where are you? Who is with you? What are you doing? What is he/she doing? </a:t>
            </a:r>
          </a:p>
          <a:p>
            <a:pPr marL="0" indent="0">
              <a:buNone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423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12" y="1876557"/>
            <a:ext cx="6400123" cy="465290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7025947" y="1974349"/>
            <a:ext cx="5004471" cy="288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Penelope is at a party. What are they doing? Look at the photo and complete the sentences. </a:t>
            </a:r>
            <a:endParaRPr lang="hr-HR" sz="2100" b="1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D2D0BA8C-58FB-4A8E-94B2-23009BDA0BA2}"/>
              </a:ext>
            </a:extLst>
          </p:cNvPr>
          <p:cNvSpPr txBox="1">
            <a:spLocks/>
          </p:cNvSpPr>
          <p:nvPr/>
        </p:nvSpPr>
        <p:spPr>
          <a:xfrm>
            <a:off x="691375" y="4775284"/>
            <a:ext cx="1728439" cy="2082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Olie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400" i="1" dirty="0">
                <a:solidFill>
                  <a:srgbClr val="C00000"/>
                </a:solidFill>
                <a:ea typeface="Cambria" panose="02040503050406030204" pitchFamily="18" charset="0"/>
              </a:rPr>
              <a:t>Penelope and Tom</a:t>
            </a:r>
            <a:endParaRPr lang="pl-PL" sz="800" i="1" dirty="0">
              <a:solidFill>
                <a:srgbClr val="C00000"/>
              </a:solidFill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Noah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Tia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Martha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Sophie</a:t>
            </a:r>
            <a:endParaRPr lang="pl-PL" sz="2000" dirty="0">
              <a:solidFill>
                <a:schemeClr val="bg1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77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1F68B2B9-6CFF-4776-88ED-CD3130D6E2FE}"/>
              </a:ext>
            </a:extLst>
          </p:cNvPr>
          <p:cNvSpPr txBox="1">
            <a:spLocks/>
          </p:cNvSpPr>
          <p:nvPr/>
        </p:nvSpPr>
        <p:spPr>
          <a:xfrm>
            <a:off x="184670" y="54383"/>
            <a:ext cx="6734658" cy="1281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100" b="1" dirty="0" err="1"/>
              <a:t>Olie</a:t>
            </a:r>
            <a:r>
              <a:rPr lang="en-US" sz="2100" b="1" dirty="0"/>
              <a:t> is </a:t>
            </a:r>
            <a:r>
              <a:rPr lang="hr-HR" sz="2100" b="1" dirty="0" err="1"/>
              <a:t>playing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guitar</a:t>
            </a:r>
            <a:r>
              <a:rPr lang="hr-HR" sz="2100" b="1" dirty="0"/>
              <a:t> </a:t>
            </a:r>
            <a:r>
              <a:rPr lang="hr-HR" sz="2100" b="1" dirty="0" err="1"/>
              <a:t>and</a:t>
            </a:r>
            <a:r>
              <a:rPr lang="hr-HR" sz="2100" b="1" dirty="0"/>
              <a:t> </a:t>
            </a:r>
            <a:r>
              <a:rPr lang="hr-HR" sz="2100" b="1" dirty="0" err="1"/>
              <a:t>singing</a:t>
            </a:r>
            <a:r>
              <a:rPr lang="hr-HR" sz="2100" b="1" dirty="0"/>
              <a:t>.</a:t>
            </a:r>
          </a:p>
          <a:p>
            <a:pPr marL="0" indent="0">
              <a:buNone/>
            </a:pPr>
            <a:r>
              <a:rPr lang="hr-HR" sz="2100" b="1" dirty="0"/>
              <a:t>Penelope </a:t>
            </a:r>
            <a:r>
              <a:rPr lang="hr-HR" sz="2100" b="1" dirty="0" err="1"/>
              <a:t>and</a:t>
            </a:r>
            <a:r>
              <a:rPr lang="hr-HR" sz="2100" b="1" dirty="0"/>
              <a:t> Tom are </a:t>
            </a:r>
            <a:r>
              <a:rPr lang="hr-HR" sz="2100" b="1" dirty="0" err="1"/>
              <a:t>dancing</a:t>
            </a:r>
            <a:r>
              <a:rPr lang="hr-HR" sz="2100" b="1" dirty="0"/>
              <a:t>. </a:t>
            </a:r>
            <a:r>
              <a:rPr lang="hr-HR" sz="2100" b="1" dirty="0" err="1"/>
              <a:t>They</a:t>
            </a:r>
            <a:r>
              <a:rPr lang="hr-HR" sz="2100" b="1" dirty="0"/>
              <a:t> are </a:t>
            </a:r>
            <a:r>
              <a:rPr lang="hr-HR" sz="2100" b="1" dirty="0" err="1"/>
              <a:t>laughing</a:t>
            </a:r>
            <a:r>
              <a:rPr lang="hr-HR" sz="2100" b="1" dirty="0"/>
              <a:t> </a:t>
            </a:r>
            <a:r>
              <a:rPr lang="hr-HR" sz="2100" b="1" dirty="0" err="1"/>
              <a:t>loudly</a:t>
            </a:r>
            <a:r>
              <a:rPr lang="hr-HR" sz="2100" b="1" dirty="0"/>
              <a:t>.</a:t>
            </a:r>
          </a:p>
          <a:p>
            <a:pPr marL="0" indent="0">
              <a:buNone/>
            </a:pPr>
            <a:r>
              <a:rPr lang="hr-HR" sz="2100" b="1" dirty="0" err="1"/>
              <a:t>Noah</a:t>
            </a:r>
            <a:r>
              <a:rPr lang="hr-HR" sz="2100" b="1" dirty="0"/>
              <a:t> </a:t>
            </a:r>
            <a:r>
              <a:rPr lang="hr-HR" sz="2100" b="1" dirty="0" err="1"/>
              <a:t>is</a:t>
            </a:r>
            <a:r>
              <a:rPr lang="hr-HR" sz="2100" b="1" dirty="0"/>
              <a:t> </a:t>
            </a:r>
            <a:r>
              <a:rPr lang="hr-HR" sz="2100" b="1" dirty="0" err="1"/>
              <a:t>cutting</a:t>
            </a:r>
            <a:r>
              <a:rPr lang="hr-HR" sz="2100" b="1" dirty="0"/>
              <a:t> </a:t>
            </a:r>
            <a:r>
              <a:rPr lang="hr-HR" sz="2100" b="1" dirty="0" err="1"/>
              <a:t>the</a:t>
            </a:r>
            <a:r>
              <a:rPr lang="hr-HR" sz="2100" b="1" dirty="0"/>
              <a:t> </a:t>
            </a:r>
            <a:r>
              <a:rPr lang="hr-HR" sz="2100" b="1" dirty="0" err="1"/>
              <a:t>chocolate</a:t>
            </a:r>
            <a:r>
              <a:rPr lang="hr-HR" sz="2100" b="1" dirty="0"/>
              <a:t> cake.</a:t>
            </a:r>
          </a:p>
          <a:p>
            <a:pPr marL="0" indent="0">
              <a:buNone/>
            </a:pPr>
            <a:endParaRPr lang="hr-HR" sz="2100" b="1" dirty="0"/>
          </a:p>
        </p:txBody>
      </p:sp>
      <p:pic>
        <p:nvPicPr>
          <p:cNvPr id="6" name="Picture 2" descr="Vidi izvornu sliku">
            <a:extLst>
              <a:ext uri="{FF2B5EF4-FFF2-40B4-BE49-F238E27FC236}">
                <a16:creationId xmlns:a16="http://schemas.microsoft.com/office/drawing/2014/main" id="{11FD8703-6922-4A75-9F10-A043DB2B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47" y="800646"/>
            <a:ext cx="645966" cy="1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idi izvornu sliku">
            <a:extLst>
              <a:ext uri="{FF2B5EF4-FFF2-40B4-BE49-F238E27FC236}">
                <a16:creationId xmlns:a16="http://schemas.microsoft.com/office/drawing/2014/main" id="{446D2064-CB8C-4960-A13C-A6F59F33B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21" y="850952"/>
            <a:ext cx="645966" cy="1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di izvornu sliku">
            <a:extLst>
              <a:ext uri="{FF2B5EF4-FFF2-40B4-BE49-F238E27FC236}">
                <a16:creationId xmlns:a16="http://schemas.microsoft.com/office/drawing/2014/main" id="{3D75798B-FEF7-463F-AEE4-562DD5AF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4194" flipV="1">
            <a:off x="916176" y="1228896"/>
            <a:ext cx="293530" cy="1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i izvornu sliku">
            <a:extLst>
              <a:ext uri="{FF2B5EF4-FFF2-40B4-BE49-F238E27FC236}">
                <a16:creationId xmlns:a16="http://schemas.microsoft.com/office/drawing/2014/main" id="{C0F14C15-544C-4D45-B69E-9EF6FF17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4194" flipV="1">
            <a:off x="776988" y="350570"/>
            <a:ext cx="293530" cy="1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638C8C20-AE8E-4850-B3C3-5490BDE6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37" y="78338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6CFC0414-FDDD-4AFB-A23E-63CFCD49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46" y="454805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36D8145C-C73B-4BC4-906B-577EF3C4B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57" y="472061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76A6EEAE-72E9-4923-AC20-053509E5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08" y="885513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379276F-5488-4568-9B55-A0D12A6C9A65}"/>
              </a:ext>
            </a:extLst>
          </p:cNvPr>
          <p:cNvSpPr txBox="1">
            <a:spLocks/>
          </p:cNvSpPr>
          <p:nvPr/>
        </p:nvSpPr>
        <p:spPr>
          <a:xfrm>
            <a:off x="3368438" y="1748134"/>
            <a:ext cx="5455124" cy="437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Ako glagol završava na jedan suglasnik ispred kojeg stoji kratak, naglašen samoglasnik, krajnji se suglasnik ispred –</a:t>
            </a:r>
            <a:r>
              <a:rPr lang="hr-HR" sz="2000" i="1" dirty="0" err="1">
                <a:solidFill>
                  <a:srgbClr val="0070C0"/>
                </a:solidFill>
                <a:ea typeface="Cambria" panose="02040503050406030204" pitchFamily="18" charset="0"/>
              </a:rPr>
              <a:t>ing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 udvostručava:</a:t>
            </a:r>
          </a:p>
          <a:p>
            <a:pPr marL="0" indent="0">
              <a:buNone/>
            </a:pPr>
            <a:r>
              <a:rPr lang="hr-HR" sz="2400" b="1" i="1" dirty="0">
                <a:ea typeface="Cambria" panose="02040503050406030204" pitchFamily="18" charset="0"/>
              </a:rPr>
              <a:t>stop – </a:t>
            </a:r>
            <a:r>
              <a:rPr lang="hr-HR" sz="2400" b="1" i="1" dirty="0" err="1">
                <a:ea typeface="Cambria" panose="02040503050406030204" pitchFamily="18" charset="0"/>
              </a:rPr>
              <a:t>stop</a:t>
            </a:r>
            <a:r>
              <a:rPr lang="hr-HR" sz="2400" b="1" i="1" dirty="0" err="1">
                <a:solidFill>
                  <a:srgbClr val="C00000"/>
                </a:solidFill>
                <a:ea typeface="Cambria" panose="02040503050406030204" pitchFamily="18" charset="0"/>
              </a:rPr>
              <a:t>ping</a:t>
            </a:r>
            <a:endParaRPr lang="hr-HR" sz="2400" b="1" i="1" dirty="0">
              <a:solidFill>
                <a:srgbClr val="C00000"/>
              </a:solidFill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Krajnje –l se uvijek udvostručava</a:t>
            </a:r>
            <a:r>
              <a:rPr lang="hr-HR" sz="2000" i="1" dirty="0"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hr-HR" sz="2400" b="1" i="1" dirty="0" err="1">
                <a:ea typeface="Cambria" panose="02040503050406030204" pitchFamily="18" charset="0"/>
              </a:rPr>
              <a:t>travel</a:t>
            </a:r>
            <a:r>
              <a:rPr lang="hr-HR" sz="2400" b="1" i="1" dirty="0">
                <a:ea typeface="Cambria" panose="02040503050406030204" pitchFamily="18" charset="0"/>
              </a:rPr>
              <a:t> – </a:t>
            </a:r>
            <a:r>
              <a:rPr lang="hr-HR" sz="2400" b="1" i="1" dirty="0" err="1">
                <a:ea typeface="Cambria" panose="02040503050406030204" pitchFamily="18" charset="0"/>
              </a:rPr>
              <a:t>travel</a:t>
            </a:r>
            <a:r>
              <a:rPr lang="hr-HR" sz="2400" b="1" i="1" dirty="0" err="1">
                <a:solidFill>
                  <a:srgbClr val="C00000"/>
                </a:solidFill>
                <a:ea typeface="Cambria" panose="02040503050406030204" pitchFamily="18" charset="0"/>
              </a:rPr>
              <a:t>ling</a:t>
            </a:r>
            <a:endParaRPr lang="hr-HR" sz="2400" b="1" i="1" dirty="0">
              <a:solidFill>
                <a:srgbClr val="C00000"/>
              </a:solidFill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Ukoliko glagol završava na </a:t>
            </a:r>
            <a:r>
              <a:rPr lang="hr-HR" sz="2000" i="1" dirty="0">
                <a:ea typeface="Cambria" panose="02040503050406030204" pitchFamily="18" charset="0"/>
              </a:rPr>
              <a:t>–e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, ono se gubi i dodaje se nastavak </a:t>
            </a:r>
            <a:r>
              <a:rPr lang="hr-HR" sz="2000" i="1" dirty="0">
                <a:ea typeface="Cambria" panose="02040503050406030204" pitchFamily="18" charset="0"/>
              </a:rPr>
              <a:t>–</a:t>
            </a:r>
            <a:r>
              <a:rPr lang="hr-HR" sz="2000" i="1" dirty="0" err="1">
                <a:ea typeface="Cambria" panose="02040503050406030204" pitchFamily="18" charset="0"/>
              </a:rPr>
              <a:t>ing</a:t>
            </a:r>
            <a:r>
              <a:rPr lang="hr-HR" sz="2000" i="1" dirty="0"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hr-HR" sz="2400" b="1" i="1" dirty="0" err="1">
                <a:ea typeface="Cambria" panose="02040503050406030204" pitchFamily="18" charset="0"/>
              </a:rPr>
              <a:t>come</a:t>
            </a:r>
            <a:r>
              <a:rPr lang="hr-HR" sz="2400" b="1" i="1" dirty="0">
                <a:ea typeface="Cambria" panose="02040503050406030204" pitchFamily="18" charset="0"/>
              </a:rPr>
              <a:t> – </a:t>
            </a:r>
            <a:r>
              <a:rPr lang="hr-HR" sz="2400" b="1" i="1" dirty="0" err="1">
                <a:ea typeface="Cambria" panose="02040503050406030204" pitchFamily="18" charset="0"/>
              </a:rPr>
              <a:t>com</a:t>
            </a:r>
            <a:r>
              <a:rPr lang="hr-HR" sz="2400" b="1" i="1" dirty="0" err="1">
                <a:solidFill>
                  <a:srgbClr val="C00000"/>
                </a:solidFill>
                <a:ea typeface="Cambria" panose="02040503050406030204" pitchFamily="18" charset="0"/>
              </a:rPr>
              <a:t>ing</a:t>
            </a:r>
            <a:endParaRPr lang="hr-HR" sz="2400" b="1" i="1" dirty="0">
              <a:solidFill>
                <a:srgbClr val="C00000"/>
              </a:solidFill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Ukoliko glagoli završavaju na </a:t>
            </a:r>
            <a:r>
              <a:rPr lang="hr-HR" sz="2000" i="1" dirty="0">
                <a:ea typeface="Cambria" panose="02040503050406030204" pitchFamily="18" charset="0"/>
              </a:rPr>
              <a:t>–</a:t>
            </a:r>
            <a:r>
              <a:rPr lang="hr-HR" sz="2000" b="1" i="1" dirty="0" err="1">
                <a:ea typeface="Cambria" panose="02040503050406030204" pitchFamily="18" charset="0"/>
              </a:rPr>
              <a:t>ie</a:t>
            </a:r>
            <a:r>
              <a:rPr lang="hr-HR" sz="2000" i="1" dirty="0">
                <a:ea typeface="Cambria" panose="02040503050406030204" pitchFamily="18" charset="0"/>
              </a:rPr>
              <a:t>, 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nastavak prelazi u</a:t>
            </a:r>
            <a:r>
              <a:rPr lang="hr-HR" sz="2000" i="1" dirty="0">
                <a:ea typeface="Cambria" panose="02040503050406030204" pitchFamily="18" charset="0"/>
              </a:rPr>
              <a:t> </a:t>
            </a:r>
            <a:r>
              <a:rPr lang="hr-HR" sz="2000" b="1" i="1" dirty="0">
                <a:ea typeface="Cambria" panose="02040503050406030204" pitchFamily="18" charset="0"/>
              </a:rPr>
              <a:t>y</a:t>
            </a:r>
            <a:r>
              <a:rPr lang="hr-HR" sz="2000" i="1" dirty="0">
                <a:ea typeface="Cambria" panose="02040503050406030204" pitchFamily="18" charset="0"/>
              </a:rPr>
              <a:t> </a:t>
            </a:r>
            <a:r>
              <a:rPr lang="hr-HR" sz="2000" i="1" dirty="0">
                <a:solidFill>
                  <a:srgbClr val="0070C0"/>
                </a:solidFill>
                <a:ea typeface="Cambria" panose="02040503050406030204" pitchFamily="18" charset="0"/>
              </a:rPr>
              <a:t>i dodaje se nastavak </a:t>
            </a:r>
            <a:r>
              <a:rPr lang="hr-HR" sz="2000" i="1" dirty="0">
                <a:ea typeface="Cambria" panose="02040503050406030204" pitchFamily="18" charset="0"/>
              </a:rPr>
              <a:t>– </a:t>
            </a:r>
            <a:r>
              <a:rPr lang="hr-HR" sz="2000" b="1" i="1" dirty="0" err="1">
                <a:ea typeface="Cambria" panose="02040503050406030204" pitchFamily="18" charset="0"/>
              </a:rPr>
              <a:t>ing</a:t>
            </a:r>
            <a:r>
              <a:rPr lang="hr-HR" sz="2000" i="1" dirty="0"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r>
              <a:rPr lang="hr-HR" sz="2400" b="1" i="1" dirty="0" err="1">
                <a:ea typeface="Cambria" panose="02040503050406030204" pitchFamily="18" charset="0"/>
              </a:rPr>
              <a:t>die</a:t>
            </a:r>
            <a:r>
              <a:rPr lang="hr-HR" sz="2400" b="1" i="1" dirty="0">
                <a:ea typeface="Cambria" panose="02040503050406030204" pitchFamily="18" charset="0"/>
              </a:rPr>
              <a:t> – </a:t>
            </a:r>
            <a:r>
              <a:rPr lang="hr-HR" sz="2400" b="1" i="1" dirty="0" err="1">
                <a:ea typeface="Cambria" panose="02040503050406030204" pitchFamily="18" charset="0"/>
              </a:rPr>
              <a:t>dy</a:t>
            </a:r>
            <a:r>
              <a:rPr lang="hr-HR" sz="2400" b="1" i="1" dirty="0" err="1">
                <a:solidFill>
                  <a:srgbClr val="C00000"/>
                </a:solidFill>
                <a:ea typeface="Cambria" panose="02040503050406030204" pitchFamily="18" charset="0"/>
              </a:rPr>
              <a:t>ing</a:t>
            </a:r>
            <a:endParaRPr lang="hr-HR" sz="2400" b="1" i="1" dirty="0">
              <a:solidFill>
                <a:srgbClr val="C00000"/>
              </a:solidFill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7AE2EC97-B49D-4DC8-A9C8-6D6AC19A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24" y="25608"/>
            <a:ext cx="451706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2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F305C9A7-C406-49B7-A889-7CD6BB30485F}"/>
              </a:ext>
            </a:extLst>
          </p:cNvPr>
          <p:cNvSpPr txBox="1">
            <a:spLocks/>
          </p:cNvSpPr>
          <p:nvPr/>
        </p:nvSpPr>
        <p:spPr>
          <a:xfrm>
            <a:off x="409522" y="1225122"/>
            <a:ext cx="5455124" cy="1617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b="1" i="1" dirty="0">
                <a:ea typeface="Cambria" panose="02040503050406030204" pitchFamily="18" charset="0"/>
              </a:rPr>
              <a:t>I am </a:t>
            </a:r>
            <a:r>
              <a:rPr lang="hr-HR" sz="3600" b="1" i="1" u="sng" dirty="0" err="1">
                <a:solidFill>
                  <a:srgbClr val="C00000"/>
                </a:solidFill>
                <a:ea typeface="Cambria" panose="02040503050406030204" pitchFamily="18" charset="0"/>
              </a:rPr>
              <a:t>not</a:t>
            </a:r>
            <a:r>
              <a:rPr lang="hr-HR" sz="3600" b="1" i="1" dirty="0">
                <a:ea typeface="Cambria" panose="02040503050406030204" pitchFamily="18" charset="0"/>
              </a:rPr>
              <a:t> </a:t>
            </a:r>
            <a:r>
              <a:rPr lang="hr-HR" sz="3600" b="1" i="1" dirty="0" err="1">
                <a:ea typeface="Cambria" panose="02040503050406030204" pitchFamily="18" charset="0"/>
              </a:rPr>
              <a:t>doing</a:t>
            </a:r>
            <a:r>
              <a:rPr lang="hr-HR" sz="3600" b="1" i="1" dirty="0">
                <a:ea typeface="Cambria" panose="02040503050406030204" pitchFamily="18" charset="0"/>
              </a:rPr>
              <a:t> </a:t>
            </a:r>
            <a:r>
              <a:rPr lang="hr-HR" sz="3600" b="1" i="1" dirty="0" err="1">
                <a:ea typeface="Cambria" panose="02040503050406030204" pitchFamily="18" charset="0"/>
              </a:rPr>
              <a:t>my</a:t>
            </a:r>
            <a:r>
              <a:rPr lang="hr-HR" sz="3600" b="1" i="1" dirty="0">
                <a:ea typeface="Cambria" panose="02040503050406030204" pitchFamily="18" charset="0"/>
              </a:rPr>
              <a:t> </a:t>
            </a:r>
            <a:r>
              <a:rPr lang="hr-HR" sz="3600" b="1" i="1" dirty="0" err="1">
                <a:ea typeface="Cambria" panose="02040503050406030204" pitchFamily="18" charset="0"/>
              </a:rPr>
              <a:t>homework</a:t>
            </a:r>
            <a:r>
              <a:rPr lang="hr-HR" sz="3600" b="1" i="1" dirty="0">
                <a:ea typeface="Cambria" panose="02040503050406030204" pitchFamily="18" charset="0"/>
              </a:rPr>
              <a:t> at </a:t>
            </a:r>
            <a:r>
              <a:rPr lang="hr-HR" sz="3600" b="1" i="1" dirty="0" err="1">
                <a:ea typeface="Cambria" panose="02040503050406030204" pitchFamily="18" charset="0"/>
              </a:rPr>
              <a:t>the</a:t>
            </a:r>
            <a:r>
              <a:rPr lang="hr-HR" sz="3600" b="1" i="1" dirty="0">
                <a:ea typeface="Cambria" panose="02040503050406030204" pitchFamily="18" charset="0"/>
              </a:rPr>
              <a:t> moment. 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6A865556-A7A4-42E5-9357-F628C80FDB1D}"/>
              </a:ext>
            </a:extLst>
          </p:cNvPr>
          <p:cNvSpPr txBox="1">
            <a:spLocks/>
          </p:cNvSpPr>
          <p:nvPr/>
        </p:nvSpPr>
        <p:spPr>
          <a:xfrm>
            <a:off x="6327354" y="729363"/>
            <a:ext cx="5455124" cy="5274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600" b="1" i="1" dirty="0">
                <a:solidFill>
                  <a:srgbClr val="C00000"/>
                </a:solidFill>
                <a:ea typeface="Cambria" panose="02040503050406030204" pitchFamily="18" charset="0"/>
              </a:rPr>
              <a:t>You are </a:t>
            </a:r>
            <a:r>
              <a:rPr lang="hr-HR" sz="3600" b="1" i="1" dirty="0" err="1">
                <a:ea typeface="Cambria" panose="02040503050406030204" pitchFamily="18" charset="0"/>
              </a:rPr>
              <a:t>cooking</a:t>
            </a:r>
            <a:r>
              <a:rPr lang="hr-HR" sz="3600" b="1" i="1" dirty="0">
                <a:ea typeface="Cambria" panose="02040503050406030204" pitchFamily="18" charset="0"/>
              </a:rPr>
              <a:t>. </a:t>
            </a:r>
          </a:p>
          <a:p>
            <a:pPr marL="0" indent="0">
              <a:buNone/>
            </a:pPr>
            <a:r>
              <a:rPr lang="hr-HR" sz="3600" b="1" i="1" dirty="0">
                <a:solidFill>
                  <a:srgbClr val="C00000"/>
                </a:solidFill>
                <a:ea typeface="Cambria" panose="02040503050406030204" pitchFamily="18" charset="0"/>
              </a:rPr>
              <a:t>Are</a:t>
            </a:r>
            <a:r>
              <a:rPr lang="hr-HR" sz="3600" b="1" i="1" dirty="0">
                <a:ea typeface="Cambria" panose="02040503050406030204" pitchFamily="18" charset="0"/>
              </a:rPr>
              <a:t> </a:t>
            </a:r>
            <a:r>
              <a:rPr lang="hr-HR" sz="3600" b="1" i="1" dirty="0" err="1">
                <a:solidFill>
                  <a:srgbClr val="C00000"/>
                </a:solidFill>
                <a:ea typeface="Cambria" panose="02040503050406030204" pitchFamily="18" charset="0"/>
              </a:rPr>
              <a:t>you</a:t>
            </a:r>
            <a:r>
              <a:rPr lang="hr-HR" sz="3600" b="1" i="1" dirty="0">
                <a:ea typeface="Cambria" panose="02040503050406030204" pitchFamily="18" charset="0"/>
              </a:rPr>
              <a:t> </a:t>
            </a:r>
            <a:r>
              <a:rPr lang="hr-HR" sz="3600" b="1" i="1" dirty="0" err="1">
                <a:ea typeface="Cambria" panose="02040503050406030204" pitchFamily="18" charset="0"/>
              </a:rPr>
              <a:t>cooking</a:t>
            </a:r>
            <a:r>
              <a:rPr lang="hr-HR" sz="3600" b="1" i="1" dirty="0">
                <a:ea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hr-HR" sz="20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3600" b="1" i="1" dirty="0" err="1">
                <a:solidFill>
                  <a:srgbClr val="00B0F0"/>
                </a:solidFill>
                <a:ea typeface="Cambria" panose="02040503050406030204" pitchFamily="18" charset="0"/>
              </a:rPr>
              <a:t>What</a:t>
            </a:r>
            <a:r>
              <a:rPr lang="hr-HR" sz="3600" b="1" i="1" dirty="0">
                <a:ea typeface="Cambria" panose="02040503050406030204" pitchFamily="18" charset="0"/>
              </a:rPr>
              <a:t> </a:t>
            </a:r>
            <a:r>
              <a:rPr lang="hr-HR" sz="3600" b="1" i="1" dirty="0">
                <a:solidFill>
                  <a:srgbClr val="C00000"/>
                </a:solidFill>
                <a:ea typeface="Cambria" panose="02040503050406030204" pitchFamily="18" charset="0"/>
              </a:rPr>
              <a:t>are </a:t>
            </a:r>
            <a:r>
              <a:rPr lang="hr-HR" sz="3600" b="1" i="1" dirty="0" err="1">
                <a:solidFill>
                  <a:srgbClr val="C00000"/>
                </a:solidFill>
                <a:ea typeface="Cambria" panose="02040503050406030204" pitchFamily="18" charset="0"/>
              </a:rPr>
              <a:t>you</a:t>
            </a:r>
            <a:r>
              <a:rPr lang="hr-HR" sz="3600" b="1" i="1" dirty="0">
                <a:solidFill>
                  <a:srgbClr val="C00000"/>
                </a:solidFill>
                <a:ea typeface="Cambria" panose="02040503050406030204" pitchFamily="18" charset="0"/>
              </a:rPr>
              <a:t> </a:t>
            </a:r>
            <a:r>
              <a:rPr lang="hr-HR" sz="3600" b="1" i="1" dirty="0" err="1">
                <a:ea typeface="Cambria" panose="02040503050406030204" pitchFamily="18" charset="0"/>
              </a:rPr>
              <a:t>cooking</a:t>
            </a:r>
            <a:r>
              <a:rPr lang="hr-HR" sz="3600" b="1" i="1" dirty="0">
                <a:ea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0260166-748B-456F-A078-C9E25AA8B9FE}"/>
              </a:ext>
            </a:extLst>
          </p:cNvPr>
          <p:cNvSpPr txBox="1">
            <a:spLocks/>
          </p:cNvSpPr>
          <p:nvPr/>
        </p:nvSpPr>
        <p:spPr>
          <a:xfrm>
            <a:off x="409522" y="3429000"/>
            <a:ext cx="5455124" cy="1861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>
                <a:ea typeface="Cambria" panose="02040503050406030204" pitchFamily="18" charset="0"/>
              </a:rPr>
              <a:t>Practise</a:t>
            </a:r>
            <a:r>
              <a:rPr lang="hr-HR" sz="2000" i="1" dirty="0">
                <a:ea typeface="Cambria" panose="02040503050406030204" pitchFamily="18" charset="0"/>
              </a:rPr>
              <a:t> PRESENT CONTINUOUS</a:t>
            </a:r>
          </a:p>
          <a:p>
            <a:pPr marL="0" indent="0">
              <a:buNone/>
            </a:pPr>
            <a:r>
              <a:rPr lang="hr-HR" sz="2000" i="1" dirty="0">
                <a:ea typeface="Cambria" panose="02040503050406030204" pitchFamily="18" charset="0"/>
                <a:hlinkClick r:id="rId2"/>
              </a:rPr>
              <a:t>https://create.kahoot.it/share/what-are-they-doing/057bb18b-aa1e-43d8-8bc5-72f9b9386aea</a:t>
            </a:r>
            <a:endParaRPr lang="hr-HR" sz="20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7E6A656-4BB7-46A4-8C5B-DD7752CCD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2620" cy="68580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9B16BC4B-D5C2-44A0-9246-0EBAE8E0E2D0}"/>
              </a:ext>
            </a:extLst>
          </p:cNvPr>
          <p:cNvSpPr txBox="1">
            <a:spLocks/>
          </p:cNvSpPr>
          <p:nvPr/>
        </p:nvSpPr>
        <p:spPr>
          <a:xfrm>
            <a:off x="5122620" y="506790"/>
            <a:ext cx="6589254" cy="15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>
                <a:ea typeface="Cambria" panose="02040503050406030204" pitchFamily="18" charset="0"/>
              </a:rPr>
              <a:t>In </a:t>
            </a:r>
            <a:r>
              <a:rPr lang="hr-HR" sz="1900" b="1" dirty="0" err="1">
                <a:ea typeface="Cambria" panose="02040503050406030204" pitchFamily="18" charset="0"/>
              </a:rPr>
              <a:t>task</a:t>
            </a:r>
            <a:r>
              <a:rPr lang="hr-HR" sz="1900" b="1" dirty="0">
                <a:ea typeface="Cambria" panose="02040503050406030204" pitchFamily="18" charset="0"/>
              </a:rPr>
              <a:t> 1, </a:t>
            </a:r>
            <a:r>
              <a:rPr lang="hr-HR" sz="1900" b="1" dirty="0" err="1">
                <a:ea typeface="Cambria" panose="02040503050406030204" pitchFamily="18" charset="0"/>
              </a:rPr>
              <a:t>you</a:t>
            </a:r>
            <a:r>
              <a:rPr lang="hr-HR" sz="1900" b="1" dirty="0">
                <a:ea typeface="Cambria" panose="02040503050406030204" pitchFamily="18" charset="0"/>
              </a:rPr>
              <a:t> </a:t>
            </a:r>
            <a:r>
              <a:rPr lang="hr-HR" sz="1900" b="1" dirty="0" err="1">
                <a:ea typeface="Cambria" panose="02040503050406030204" pitchFamily="18" charset="0"/>
              </a:rPr>
              <a:t>have</a:t>
            </a:r>
            <a:r>
              <a:rPr lang="hr-HR" sz="1900" b="1" dirty="0">
                <a:ea typeface="Cambria" panose="02040503050406030204" pitchFamily="18" charset="0"/>
              </a:rPr>
              <a:t> to put </a:t>
            </a:r>
            <a:r>
              <a:rPr lang="en-US" sz="1900" b="1" dirty="0">
                <a:ea typeface="Cambria" panose="02040503050406030204" pitchFamily="18" charset="0"/>
              </a:rPr>
              <a:t>the verbs in brackets in the correct form</a:t>
            </a:r>
            <a:r>
              <a:rPr lang="hr-HR" sz="1900" b="1" dirty="0"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01D401-7200-4F68-9568-CB1607A39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49" y="1741835"/>
            <a:ext cx="11096625" cy="48577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F4331757-D3FC-4E5B-BA93-255D5CB925D7}"/>
              </a:ext>
            </a:extLst>
          </p:cNvPr>
          <p:cNvSpPr txBox="1">
            <a:spLocks/>
          </p:cNvSpPr>
          <p:nvPr/>
        </p:nvSpPr>
        <p:spPr>
          <a:xfrm>
            <a:off x="2443242" y="2967984"/>
            <a:ext cx="658925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are                            doing    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B6B1D4C1-9D6D-4E02-9F51-226A1AFA9306}"/>
              </a:ext>
            </a:extLst>
          </p:cNvPr>
          <p:cNvSpPr txBox="1">
            <a:spLocks/>
          </p:cNvSpPr>
          <p:nvPr/>
        </p:nvSpPr>
        <p:spPr>
          <a:xfrm>
            <a:off x="1703544" y="3444408"/>
            <a:ext cx="658925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     are packing</a:t>
            </a:r>
          </a:p>
        </p:txBody>
      </p:sp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E45803B5-7BF2-706B-3917-CF79C6F08CA8}"/>
              </a:ext>
            </a:extLst>
          </p:cNvPr>
          <p:cNvSpPr txBox="1">
            <a:spLocks/>
          </p:cNvSpPr>
          <p:nvPr/>
        </p:nvSpPr>
        <p:spPr>
          <a:xfrm>
            <a:off x="2530046" y="3956843"/>
            <a:ext cx="158347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are collecting  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FDC07E-65C7-B623-CF0E-BD0884EFB89F}"/>
              </a:ext>
            </a:extLst>
          </p:cNvPr>
          <p:cNvSpPr txBox="1">
            <a:spLocks/>
          </p:cNvSpPr>
          <p:nvPr/>
        </p:nvSpPr>
        <p:spPr>
          <a:xfrm>
            <a:off x="4295163" y="4324797"/>
            <a:ext cx="1800837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isn’t teaching   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168DCEA7-64A5-B202-105C-BA9F8E10C0D6}"/>
              </a:ext>
            </a:extLst>
          </p:cNvPr>
          <p:cNvSpPr txBox="1">
            <a:spLocks/>
          </p:cNvSpPr>
          <p:nvPr/>
        </p:nvSpPr>
        <p:spPr>
          <a:xfrm>
            <a:off x="2494326" y="4855092"/>
            <a:ext cx="1800837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is helping   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5BB237A8-8DF1-F07C-C954-383E85E6C764}"/>
              </a:ext>
            </a:extLst>
          </p:cNvPr>
          <p:cNvSpPr txBox="1">
            <a:spLocks/>
          </p:cNvSpPr>
          <p:nvPr/>
        </p:nvSpPr>
        <p:spPr>
          <a:xfrm>
            <a:off x="1950440" y="5385042"/>
            <a:ext cx="4400026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does                                             feel  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1761F81-31D5-057E-40DD-A7499F87507C}"/>
              </a:ext>
            </a:extLst>
          </p:cNvPr>
          <p:cNvSpPr txBox="1">
            <a:spLocks/>
          </p:cNvSpPr>
          <p:nvPr/>
        </p:nvSpPr>
        <p:spPr>
          <a:xfrm>
            <a:off x="2198494" y="5874561"/>
            <a:ext cx="561484" cy="391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is    </a:t>
            </a:r>
          </a:p>
        </p:txBody>
      </p:sp>
    </p:spTree>
    <p:extLst>
      <p:ext uri="{BB962C8B-B14F-4D97-AF65-F5344CB8AC3E}">
        <p14:creationId xmlns:p14="http://schemas.microsoft.com/office/powerpoint/2010/main" val="27572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build="p"/>
      <p:bldP spid="2" grpId="0" build="p"/>
      <p:bldP spid="3" grpId="0" build="p"/>
      <p:bldP spid="5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E40D26EA-2604-4B02-9253-4D5CC3B0C804}"/>
              </a:ext>
            </a:extLst>
          </p:cNvPr>
          <p:cNvSpPr txBox="1">
            <a:spLocks/>
          </p:cNvSpPr>
          <p:nvPr/>
        </p:nvSpPr>
        <p:spPr>
          <a:xfrm>
            <a:off x="5255046" y="244912"/>
            <a:ext cx="6841476" cy="167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ea typeface="Cambria" panose="02040503050406030204" pitchFamily="18" charset="0"/>
              </a:rPr>
              <a:t>LEARN MORE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dirty="0">
                <a:hlinkClick r:id="rId2"/>
              </a:rPr>
              <a:t>https://www.e-sfera.hr/dodatni-digitalni-sadrzaji/24281eac-0a98-4385-8c84-2372a7c3a1e7/</a:t>
            </a:r>
            <a:endParaRPr lang="hr-HR" sz="2000" dirty="0"/>
          </a:p>
          <a:p>
            <a:pPr marL="0" indent="0">
              <a:buNone/>
            </a:pPr>
            <a:endParaRPr lang="hr-HR" sz="2000" i="1" dirty="0">
              <a:ea typeface="Cambria" panose="020405030504060302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87C381-6470-4561-A6BC-D1767C199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34232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9B36D01-D236-4C15-81EC-F85366489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25" y="2074127"/>
            <a:ext cx="8175743" cy="437169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697E8D0-C54C-42F2-A0CB-710BEB35C244}"/>
              </a:ext>
            </a:extLst>
          </p:cNvPr>
          <p:cNvSpPr txBox="1">
            <a:spLocks/>
          </p:cNvSpPr>
          <p:nvPr/>
        </p:nvSpPr>
        <p:spPr>
          <a:xfrm>
            <a:off x="8664993" y="2531910"/>
            <a:ext cx="3365425" cy="288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Chose one person from the photo</a:t>
            </a:r>
            <a:r>
              <a:rPr lang="hr-HR" sz="2100" b="1" dirty="0"/>
              <a:t> </a:t>
            </a:r>
            <a:r>
              <a:rPr lang="hr-HR" sz="2100" b="1" dirty="0" err="1"/>
              <a:t>in</a:t>
            </a:r>
            <a:r>
              <a:rPr lang="hr-HR" sz="2100" b="1" dirty="0"/>
              <a:t> </a:t>
            </a:r>
            <a:r>
              <a:rPr lang="hr-HR" sz="2100" b="1" dirty="0" err="1"/>
              <a:t>task</a:t>
            </a:r>
            <a:r>
              <a:rPr lang="hr-HR" sz="2100" b="1" dirty="0"/>
              <a:t> 2</a:t>
            </a:r>
            <a:r>
              <a:rPr lang="en-US" sz="2100" b="1" dirty="0"/>
              <a:t>. Describe the person </a:t>
            </a:r>
            <a:r>
              <a:rPr lang="hr-HR" sz="2100" b="1" dirty="0" err="1"/>
              <a:t>in</a:t>
            </a:r>
            <a:r>
              <a:rPr lang="hr-HR" sz="2100" b="1" dirty="0"/>
              <a:t> </a:t>
            </a:r>
            <a:r>
              <a:rPr lang="hr-HR" sz="2100" b="1" dirty="0" err="1"/>
              <a:t>your</a:t>
            </a:r>
            <a:r>
              <a:rPr lang="hr-HR" sz="2100" b="1" dirty="0"/>
              <a:t> </a:t>
            </a:r>
            <a:r>
              <a:rPr lang="hr-HR" sz="2100" b="1" dirty="0" err="1"/>
              <a:t>notebook</a:t>
            </a:r>
            <a:r>
              <a:rPr lang="en-US" sz="2100" b="1" dirty="0"/>
              <a:t>. (What is he/she</a:t>
            </a:r>
            <a:r>
              <a:rPr lang="hr-HR" sz="2100" b="1" dirty="0"/>
              <a:t> </a:t>
            </a:r>
            <a:r>
              <a:rPr lang="en-US" sz="2100" b="1" dirty="0"/>
              <a:t>wearing? What is he/she</a:t>
            </a:r>
            <a:r>
              <a:rPr lang="hr-HR" sz="2100" b="1" dirty="0"/>
              <a:t> </a:t>
            </a:r>
            <a:r>
              <a:rPr lang="en-US" sz="2100" b="1" dirty="0"/>
              <a:t>doing?)</a:t>
            </a: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42722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5DE00786-1D8E-492D-855F-5558D2B67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2325"/>
            <a:ext cx="7353300" cy="3495675"/>
          </a:xfrm>
          <a:prstGeom prst="rect">
            <a:avLst/>
          </a:prstGeom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1BF3EE10-0A44-489D-ADA2-267D96E49690}"/>
              </a:ext>
            </a:extLst>
          </p:cNvPr>
          <p:cNvSpPr txBox="1">
            <a:spLocks/>
          </p:cNvSpPr>
          <p:nvPr/>
        </p:nvSpPr>
        <p:spPr>
          <a:xfrm>
            <a:off x="167946" y="653161"/>
            <a:ext cx="6734658" cy="2709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 err="1"/>
              <a:t>Noah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is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cutting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chocolate</a:t>
            </a:r>
            <a:r>
              <a:rPr lang="hr-HR" sz="2000" b="1" dirty="0"/>
              <a:t> cake.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 err="1"/>
              <a:t>Martha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is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wearing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/>
              <a:t>a </a:t>
            </a:r>
            <a:r>
              <a:rPr lang="hr-HR" sz="2000" b="1" dirty="0" err="1"/>
              <a:t>purple</a:t>
            </a:r>
            <a:r>
              <a:rPr lang="hr-HR" sz="2000" b="1" dirty="0"/>
              <a:t> </a:t>
            </a:r>
            <a:r>
              <a:rPr lang="hr-HR" sz="2000" b="1" dirty="0" err="1"/>
              <a:t>blouse</a:t>
            </a:r>
            <a:r>
              <a:rPr lang="hr-HR" sz="2000" b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 err="1"/>
              <a:t>Tia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is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eating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/>
              <a:t>cake.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 err="1"/>
              <a:t>Olie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is </a:t>
            </a:r>
            <a:r>
              <a:rPr lang="hr-HR" sz="2000" b="1" dirty="0" err="1">
                <a:solidFill>
                  <a:srgbClr val="C00000"/>
                </a:solidFill>
              </a:rPr>
              <a:t>playing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guitar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singing</a:t>
            </a:r>
            <a:r>
              <a:rPr lang="hr-HR" sz="2000" b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Penelope </a:t>
            </a:r>
            <a:r>
              <a:rPr lang="hr-HR" sz="2000" b="1" dirty="0" err="1"/>
              <a:t>and</a:t>
            </a:r>
            <a:r>
              <a:rPr lang="hr-HR" sz="2000" b="1" dirty="0"/>
              <a:t> Tom </a:t>
            </a:r>
            <a:r>
              <a:rPr lang="hr-HR" sz="2000" b="1" dirty="0">
                <a:solidFill>
                  <a:srgbClr val="C00000"/>
                </a:solidFill>
              </a:rPr>
              <a:t>are </a:t>
            </a:r>
            <a:r>
              <a:rPr lang="hr-HR" sz="2000" b="1" dirty="0" err="1">
                <a:solidFill>
                  <a:srgbClr val="C00000"/>
                </a:solidFill>
              </a:rPr>
              <a:t>dancing</a:t>
            </a:r>
            <a:r>
              <a:rPr lang="hr-HR" sz="2000" b="1" dirty="0"/>
              <a:t>. </a:t>
            </a:r>
            <a:r>
              <a:rPr lang="hr-HR" sz="2000" b="1" dirty="0" err="1"/>
              <a:t>They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rgbClr val="C00000"/>
                </a:solidFill>
              </a:rPr>
              <a:t>are </a:t>
            </a:r>
            <a:r>
              <a:rPr lang="hr-HR" sz="2000" b="1" dirty="0" err="1">
                <a:solidFill>
                  <a:srgbClr val="C00000"/>
                </a:solidFill>
              </a:rPr>
              <a:t>laughing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/>
              <a:t>loudly</a:t>
            </a:r>
            <a:r>
              <a:rPr lang="hr-HR" sz="2000" b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Sophie </a:t>
            </a:r>
            <a:r>
              <a:rPr lang="hr-HR" sz="2000" b="1" dirty="0" err="1">
                <a:solidFill>
                  <a:srgbClr val="C00000"/>
                </a:solidFill>
              </a:rPr>
              <a:t>is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talking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/>
              <a:t>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phone</a:t>
            </a:r>
            <a:r>
              <a:rPr lang="hr-HR" sz="2000" b="1" dirty="0"/>
              <a:t>.</a:t>
            </a:r>
          </a:p>
          <a:p>
            <a:pPr marL="0" indent="0">
              <a:buNone/>
            </a:pPr>
            <a:endParaRPr lang="hr-HR" sz="2100" b="1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48B38B82-7D47-4C07-BFCE-E5AA0D7B88FE}"/>
              </a:ext>
            </a:extLst>
          </p:cNvPr>
          <p:cNvSpPr/>
          <p:nvPr/>
        </p:nvSpPr>
        <p:spPr>
          <a:xfrm>
            <a:off x="167946" y="-24956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sz="2800" dirty="0">
              <a:solidFill>
                <a:srgbClr val="000000"/>
              </a:solidFill>
              <a:latin typeface="Avenir Next LT Pro" panose="020B0504020202020204" pitchFamily="34" charset="-18"/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What are the children in the picture doing</a:t>
            </a:r>
            <a:r>
              <a:rPr lang="hr-HR" sz="2000" b="1" dirty="0">
                <a:solidFill>
                  <a:srgbClr val="000000"/>
                </a:solidFill>
              </a:rPr>
              <a:t>?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A3DBF2CA-042F-4519-86BB-6FA50AC291FE}"/>
              </a:ext>
            </a:extLst>
          </p:cNvPr>
          <p:cNvSpPr txBox="1">
            <a:spLocks/>
          </p:cNvSpPr>
          <p:nvPr/>
        </p:nvSpPr>
        <p:spPr>
          <a:xfrm>
            <a:off x="7353300" y="502037"/>
            <a:ext cx="4793277" cy="572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/>
              <a:t>What do you</a:t>
            </a:r>
            <a:r>
              <a:rPr lang="hr-HR" sz="2100" b="1" dirty="0"/>
              <a:t> </a:t>
            </a:r>
            <a:r>
              <a:rPr lang="en-US" sz="2100" b="1" dirty="0"/>
              <a:t>usually do at your birthday parties?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Do you</a:t>
            </a:r>
            <a:r>
              <a:rPr lang="hr-HR" sz="2100" b="1" dirty="0"/>
              <a:t> </a:t>
            </a:r>
            <a:r>
              <a:rPr lang="en-US" sz="2100" b="1" dirty="0"/>
              <a:t>dance?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Do you sing? </a:t>
            </a:r>
            <a:endParaRPr lang="hr-HR" sz="2100" b="1" dirty="0"/>
          </a:p>
          <a:p>
            <a:pPr marL="0" indent="0">
              <a:buNone/>
            </a:pPr>
            <a:r>
              <a:rPr lang="en-US" sz="2100" b="1" dirty="0"/>
              <a:t>Do you play games?</a:t>
            </a:r>
            <a:r>
              <a:rPr lang="hr-HR" sz="2100" b="1" dirty="0"/>
              <a:t> </a:t>
            </a:r>
            <a:endParaRPr lang="hr-HR" sz="2100" i="1" dirty="0"/>
          </a:p>
          <a:p>
            <a:pPr marL="0" indent="0">
              <a:buNone/>
            </a:pPr>
            <a:r>
              <a:rPr lang="en-US" sz="2100" b="1" dirty="0"/>
              <a:t>When do you usually have parties or go to</a:t>
            </a:r>
            <a:r>
              <a:rPr lang="hr-HR" sz="2100" b="1" dirty="0"/>
              <a:t> </a:t>
            </a:r>
            <a:r>
              <a:rPr lang="en-US" sz="2100" b="1" dirty="0"/>
              <a:t>parties – at weekdays or at weekends?</a:t>
            </a:r>
            <a:r>
              <a:rPr lang="hr-HR" sz="2100" b="1" dirty="0"/>
              <a:t> </a:t>
            </a:r>
            <a:endParaRPr lang="hr-HR" sz="2100" i="1" dirty="0"/>
          </a:p>
          <a:p>
            <a:pPr marL="0" indent="0">
              <a:buNone/>
            </a:pPr>
            <a:r>
              <a:rPr lang="en-US" sz="2100" b="1" dirty="0"/>
              <a:t>What do</a:t>
            </a:r>
            <a:r>
              <a:rPr lang="hr-HR" sz="2100" b="1" dirty="0"/>
              <a:t> </a:t>
            </a:r>
            <a:r>
              <a:rPr lang="en-US" sz="2100" b="1" dirty="0"/>
              <a:t>you usually do at weekends?</a:t>
            </a:r>
            <a:r>
              <a:rPr lang="hr-HR" sz="2100" b="1" dirty="0"/>
              <a:t> </a:t>
            </a:r>
            <a:endParaRPr lang="hr-HR" sz="2100" i="1" dirty="0"/>
          </a:p>
          <a:p>
            <a:pPr marL="0" indent="0">
              <a:buNone/>
            </a:pPr>
            <a:r>
              <a:rPr lang="en-US" sz="2100" b="1" dirty="0"/>
              <a:t>What does your</a:t>
            </a:r>
            <a:r>
              <a:rPr lang="hr-HR" sz="2100" b="1" dirty="0"/>
              <a:t> </a:t>
            </a:r>
            <a:r>
              <a:rPr lang="en-US" sz="2100" b="1" dirty="0"/>
              <a:t>family usually do at weekends?</a:t>
            </a:r>
            <a:r>
              <a:rPr lang="hr-HR" sz="2100" b="1" dirty="0"/>
              <a:t> </a:t>
            </a:r>
            <a:endParaRPr lang="hr-HR" sz="2100" i="1" dirty="0"/>
          </a:p>
          <a:p>
            <a:pPr marL="0" indent="0">
              <a:buNone/>
            </a:pPr>
            <a:endParaRPr lang="hr-HR" sz="2100" i="1" dirty="0"/>
          </a:p>
        </p:txBody>
      </p:sp>
    </p:spTree>
    <p:extLst>
      <p:ext uri="{BB962C8B-B14F-4D97-AF65-F5344CB8AC3E}">
        <p14:creationId xmlns:p14="http://schemas.microsoft.com/office/powerpoint/2010/main" val="16145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F05924E2-213B-47C9-8255-47EF300465C6}"/>
              </a:ext>
            </a:extLst>
          </p:cNvPr>
          <p:cNvSpPr txBox="1">
            <a:spLocks/>
          </p:cNvSpPr>
          <p:nvPr/>
        </p:nvSpPr>
        <p:spPr>
          <a:xfrm>
            <a:off x="212551" y="338289"/>
            <a:ext cx="4816649" cy="174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Penelope </a:t>
            </a:r>
            <a:r>
              <a:rPr lang="hr-HR" sz="2000" b="1" dirty="0" err="1"/>
              <a:t>and</a:t>
            </a:r>
            <a:r>
              <a:rPr lang="hr-HR" sz="2000" b="1" dirty="0"/>
              <a:t> Tom </a:t>
            </a:r>
            <a:r>
              <a:rPr lang="hr-HR" sz="2000" b="1" dirty="0">
                <a:solidFill>
                  <a:srgbClr val="C00000"/>
                </a:solidFill>
              </a:rPr>
              <a:t>are </a:t>
            </a:r>
            <a:r>
              <a:rPr lang="hr-HR" sz="2000" b="1" dirty="0" err="1">
                <a:solidFill>
                  <a:srgbClr val="C00000"/>
                </a:solidFill>
              </a:rPr>
              <a:t>dancing</a:t>
            </a:r>
            <a:r>
              <a:rPr lang="hr-HR" sz="2000" b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I </a:t>
            </a:r>
            <a:r>
              <a:rPr lang="hr-HR" sz="2000" b="1" dirty="0" err="1">
                <a:solidFill>
                  <a:srgbClr val="0070C0"/>
                </a:solidFill>
              </a:rPr>
              <a:t>usually</a:t>
            </a:r>
            <a:r>
              <a:rPr lang="hr-HR" sz="2000" b="1" dirty="0"/>
              <a:t> </a:t>
            </a:r>
            <a:r>
              <a:rPr lang="hr-HR" sz="2000" b="1" dirty="0">
                <a:solidFill>
                  <a:srgbClr val="C00000"/>
                </a:solidFill>
              </a:rPr>
              <a:t>dance</a:t>
            </a:r>
            <a:r>
              <a:rPr lang="hr-HR" sz="2000" b="1" dirty="0"/>
              <a:t> at </a:t>
            </a:r>
            <a:r>
              <a:rPr lang="hr-HR" sz="2000" b="1" dirty="0" err="1"/>
              <a:t>birthday</a:t>
            </a:r>
            <a:r>
              <a:rPr lang="hr-HR" sz="2000" b="1" dirty="0"/>
              <a:t> </a:t>
            </a:r>
            <a:r>
              <a:rPr lang="hr-HR" sz="2000" b="1" dirty="0" err="1"/>
              <a:t>parties</a:t>
            </a:r>
            <a:r>
              <a:rPr lang="hr-HR" sz="2000" b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 err="1"/>
              <a:t>Tia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is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eating</a:t>
            </a:r>
            <a:r>
              <a:rPr lang="hr-HR" sz="2000" b="1" dirty="0">
                <a:solidFill>
                  <a:srgbClr val="C00000"/>
                </a:solidFill>
              </a:rPr>
              <a:t> </a:t>
            </a:r>
            <a:r>
              <a:rPr lang="hr-HR" sz="2000" b="1" dirty="0"/>
              <a:t>cake.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dirty="0"/>
              <a:t>I </a:t>
            </a:r>
            <a:r>
              <a:rPr lang="hr-HR" sz="2000" b="1" dirty="0" err="1">
                <a:solidFill>
                  <a:srgbClr val="0070C0"/>
                </a:solidFill>
              </a:rPr>
              <a:t>often</a:t>
            </a:r>
            <a:r>
              <a:rPr lang="hr-HR" sz="2000" b="1" dirty="0"/>
              <a:t> </a:t>
            </a:r>
            <a:r>
              <a:rPr lang="hr-HR" sz="2000" b="1" dirty="0" err="1">
                <a:solidFill>
                  <a:srgbClr val="C00000"/>
                </a:solidFill>
              </a:rPr>
              <a:t>eat</a:t>
            </a:r>
            <a:r>
              <a:rPr lang="hr-HR" sz="2000" b="1" dirty="0"/>
              <a:t> cake at </a:t>
            </a:r>
            <a:r>
              <a:rPr lang="hr-HR" sz="2000" b="1" dirty="0" err="1"/>
              <a:t>birthday</a:t>
            </a:r>
            <a:r>
              <a:rPr lang="hr-HR" sz="2000" b="1" dirty="0"/>
              <a:t> </a:t>
            </a:r>
            <a:r>
              <a:rPr lang="hr-HR" sz="2000" b="1" dirty="0" err="1"/>
              <a:t>parties</a:t>
            </a:r>
            <a:r>
              <a:rPr lang="hr-HR" sz="2000" b="1" dirty="0"/>
              <a:t>.</a:t>
            </a:r>
          </a:p>
          <a:p>
            <a:pPr marL="0" indent="0">
              <a:buNone/>
            </a:pPr>
            <a:endParaRPr lang="hr-HR" sz="2100" b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EC885064-5733-4AC4-873B-50EF7F754F38}"/>
              </a:ext>
            </a:extLst>
          </p:cNvPr>
          <p:cNvSpPr txBox="1">
            <a:spLocks/>
          </p:cNvSpPr>
          <p:nvPr/>
        </p:nvSpPr>
        <p:spPr>
          <a:xfrm>
            <a:off x="4710418" y="485476"/>
            <a:ext cx="6782980" cy="304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i="1" dirty="0"/>
              <a:t>PRESENT CONTINUOUS </a:t>
            </a:r>
            <a:r>
              <a:rPr lang="hr-HR" sz="2000" i="1" dirty="0">
                <a:solidFill>
                  <a:srgbClr val="0070C0"/>
                </a:solidFill>
              </a:rPr>
              <a:t>koristimo kada govorimo o radnji koja se </a:t>
            </a:r>
            <a:r>
              <a:rPr lang="hr-HR" sz="2000" i="1" u="sng" dirty="0">
                <a:solidFill>
                  <a:srgbClr val="0070C0"/>
                </a:solidFill>
              </a:rPr>
              <a:t>odvija upravo sada, tj. u trenutku u kojem govorimo ili koja je prikazana na fotografiji koju opisujemo </a:t>
            </a:r>
            <a:r>
              <a:rPr lang="hr-HR" sz="2000" i="1" dirty="0">
                <a:solidFill>
                  <a:srgbClr val="0070C0"/>
                </a:solidFill>
              </a:rPr>
              <a:t>(</a:t>
            </a:r>
            <a:r>
              <a:rPr lang="hr-HR" sz="2000" i="1" dirty="0" err="1">
                <a:solidFill>
                  <a:srgbClr val="0070C0"/>
                </a:solidFill>
              </a:rPr>
              <a:t>now</a:t>
            </a:r>
            <a:r>
              <a:rPr lang="hr-HR" sz="2000" i="1" dirty="0">
                <a:solidFill>
                  <a:srgbClr val="0070C0"/>
                </a:solidFill>
              </a:rPr>
              <a:t>, at </a:t>
            </a:r>
            <a:r>
              <a:rPr lang="hr-HR" sz="2000" i="1" dirty="0" err="1">
                <a:solidFill>
                  <a:srgbClr val="0070C0"/>
                </a:solidFill>
              </a:rPr>
              <a:t>the</a:t>
            </a:r>
            <a:r>
              <a:rPr lang="hr-HR" sz="2000" i="1" dirty="0">
                <a:solidFill>
                  <a:srgbClr val="0070C0"/>
                </a:solidFill>
              </a:rPr>
              <a:t> moment, </a:t>
            </a:r>
            <a:r>
              <a:rPr lang="hr-HR" sz="2000" i="1" dirty="0" err="1">
                <a:solidFill>
                  <a:srgbClr val="0070C0"/>
                </a:solidFill>
              </a:rPr>
              <a:t>in</a:t>
            </a:r>
            <a:r>
              <a:rPr lang="hr-HR" sz="2000" i="1" dirty="0">
                <a:solidFill>
                  <a:srgbClr val="0070C0"/>
                </a:solidFill>
              </a:rPr>
              <a:t> </a:t>
            </a:r>
            <a:r>
              <a:rPr lang="hr-HR" sz="2000" i="1" dirty="0" err="1">
                <a:solidFill>
                  <a:srgbClr val="0070C0"/>
                </a:solidFill>
              </a:rPr>
              <a:t>this</a:t>
            </a:r>
            <a:r>
              <a:rPr lang="hr-HR" sz="2000" i="1" dirty="0">
                <a:solidFill>
                  <a:srgbClr val="0070C0"/>
                </a:solidFill>
              </a:rPr>
              <a:t> </a:t>
            </a:r>
            <a:r>
              <a:rPr lang="hr-HR" sz="2000" i="1" dirty="0" err="1">
                <a:solidFill>
                  <a:srgbClr val="0070C0"/>
                </a:solidFill>
              </a:rPr>
              <a:t>photo</a:t>
            </a:r>
            <a:r>
              <a:rPr lang="hr-HR" sz="2000" i="1" dirty="0">
                <a:solidFill>
                  <a:srgbClr val="0070C0"/>
                </a:solidFill>
              </a:rPr>
              <a:t>…)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b="1" i="1" dirty="0"/>
              <a:t>PRESENT SIMPLE </a:t>
            </a:r>
            <a:r>
              <a:rPr lang="hr-HR" sz="2000" i="1" dirty="0">
                <a:solidFill>
                  <a:srgbClr val="0070C0"/>
                </a:solidFill>
              </a:rPr>
              <a:t>koristimo kada govorimo o radnji koja se </a:t>
            </a:r>
            <a:r>
              <a:rPr lang="hr-HR" sz="2000" i="1" u="sng" dirty="0">
                <a:solidFill>
                  <a:srgbClr val="0070C0"/>
                </a:solidFill>
              </a:rPr>
              <a:t>ponavlja</a:t>
            </a:r>
            <a:r>
              <a:rPr lang="hr-HR" sz="2000" i="1" dirty="0">
                <a:solidFill>
                  <a:srgbClr val="0070C0"/>
                </a:solidFill>
              </a:rPr>
              <a:t> (</a:t>
            </a:r>
            <a:r>
              <a:rPr lang="hr-HR" sz="2000" i="1" dirty="0" err="1">
                <a:solidFill>
                  <a:srgbClr val="0070C0"/>
                </a:solidFill>
              </a:rPr>
              <a:t>always</a:t>
            </a:r>
            <a:r>
              <a:rPr lang="hr-HR" sz="2000" i="1" dirty="0">
                <a:solidFill>
                  <a:srgbClr val="0070C0"/>
                </a:solidFill>
              </a:rPr>
              <a:t>, </a:t>
            </a:r>
            <a:r>
              <a:rPr lang="hr-HR" sz="2000" i="1" dirty="0" err="1">
                <a:solidFill>
                  <a:srgbClr val="0070C0"/>
                </a:solidFill>
              </a:rPr>
              <a:t>usually</a:t>
            </a:r>
            <a:r>
              <a:rPr lang="hr-HR" sz="2000" i="1" dirty="0">
                <a:solidFill>
                  <a:srgbClr val="0070C0"/>
                </a:solidFill>
              </a:rPr>
              <a:t>, </a:t>
            </a:r>
            <a:r>
              <a:rPr lang="hr-HR" sz="2000" i="1" dirty="0" err="1">
                <a:solidFill>
                  <a:srgbClr val="0070C0"/>
                </a:solidFill>
              </a:rPr>
              <a:t>often</a:t>
            </a:r>
            <a:r>
              <a:rPr lang="hr-HR" sz="2000" i="1" dirty="0">
                <a:solidFill>
                  <a:srgbClr val="0070C0"/>
                </a:solidFill>
              </a:rPr>
              <a:t>, …)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100" b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A908A79-14FC-4045-88AA-B4DABD1E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65" y="3387297"/>
            <a:ext cx="8336184" cy="32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A87C381-6470-4561-A6BC-D1767C19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4232" cy="68580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656D018E-DFD1-4EEB-A3A9-10CE1F31A987}"/>
              </a:ext>
            </a:extLst>
          </p:cNvPr>
          <p:cNvSpPr txBox="1">
            <a:spLocks/>
          </p:cNvSpPr>
          <p:nvPr/>
        </p:nvSpPr>
        <p:spPr>
          <a:xfrm>
            <a:off x="5299651" y="133290"/>
            <a:ext cx="5648661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>
                <a:ea typeface="Cambria" panose="02040503050406030204" pitchFamily="18" charset="0"/>
              </a:rPr>
              <a:t>Open </a:t>
            </a:r>
            <a:r>
              <a:rPr lang="hr-HR" sz="2100" b="1" dirty="0" err="1">
                <a:ea typeface="Cambria" panose="02040503050406030204" pitchFamily="18" charset="0"/>
              </a:rPr>
              <a:t>your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book</a:t>
            </a:r>
            <a:r>
              <a:rPr lang="hr-HR" sz="2100" b="1" dirty="0">
                <a:ea typeface="Cambria" panose="02040503050406030204" pitchFamily="18" charset="0"/>
              </a:rPr>
              <a:t>, </a:t>
            </a:r>
            <a:r>
              <a:rPr lang="hr-HR" sz="2100" b="1" dirty="0" err="1">
                <a:ea typeface="Cambria" panose="02040503050406030204" pitchFamily="18" charset="0"/>
              </a:rPr>
              <a:t>page</a:t>
            </a:r>
            <a:r>
              <a:rPr lang="hr-HR" sz="2100" b="1" dirty="0">
                <a:ea typeface="Cambria" panose="02040503050406030204" pitchFamily="18" charset="0"/>
              </a:rPr>
              <a:t> 13!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9B36D01-D236-4C15-81EC-F85366489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" y="133290"/>
            <a:ext cx="8576893" cy="659142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93AE2F3B-B3C7-4074-BD8C-AFEC354E9636}"/>
              </a:ext>
            </a:extLst>
          </p:cNvPr>
          <p:cNvSpPr txBox="1">
            <a:spLocks/>
          </p:cNvSpPr>
          <p:nvPr/>
        </p:nvSpPr>
        <p:spPr>
          <a:xfrm>
            <a:off x="88100" y="3182014"/>
            <a:ext cx="1841061" cy="754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Every day she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i="1" dirty="0">
                <a:solidFill>
                  <a:srgbClr val="C00000"/>
                </a:solidFill>
                <a:ea typeface="Cambria" panose="02040503050406030204" pitchFamily="18" charset="0"/>
              </a:rPr>
              <a:t>eats junk food...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3C9FC10C-2EAA-4C3E-8EB8-5773B8C48E34}"/>
              </a:ext>
            </a:extLst>
          </p:cNvPr>
          <p:cNvSpPr txBox="1">
            <a:spLocks/>
          </p:cNvSpPr>
          <p:nvPr/>
        </p:nvSpPr>
        <p:spPr>
          <a:xfrm>
            <a:off x="6853174" y="3182014"/>
            <a:ext cx="1899919" cy="258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i="1" dirty="0">
                <a:solidFill>
                  <a:srgbClr val="C00000"/>
                </a:solidFill>
                <a:ea typeface="Cambria" panose="02040503050406030204" pitchFamily="18" charset="0"/>
              </a:rPr>
              <a:t>... but today she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i="1" dirty="0">
                <a:solidFill>
                  <a:srgbClr val="C00000"/>
                </a:solidFill>
                <a:ea typeface="Cambria" panose="02040503050406030204" pitchFamily="18" charset="0"/>
              </a:rPr>
              <a:t> is making 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i="1" dirty="0">
                <a:solidFill>
                  <a:srgbClr val="C00000"/>
                </a:solidFill>
                <a:ea typeface="Cambria" panose="02040503050406030204" pitchFamily="18" charset="0"/>
              </a:rPr>
              <a:t>healthy lunch.</a:t>
            </a:r>
          </a:p>
        </p:txBody>
      </p:sp>
    </p:spTree>
    <p:extLst>
      <p:ext uri="{BB962C8B-B14F-4D97-AF65-F5344CB8AC3E}">
        <p14:creationId xmlns:p14="http://schemas.microsoft.com/office/powerpoint/2010/main" val="12994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587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Avenir Next LT Pro</vt:lpstr>
      <vt:lpstr>Calibri Light</vt:lpstr>
      <vt:lpstr>Cambria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63</cp:revision>
  <dcterms:created xsi:type="dcterms:W3CDTF">2020-09-15T16:13:04Z</dcterms:created>
  <dcterms:modified xsi:type="dcterms:W3CDTF">2022-09-04T17:02:35Z</dcterms:modified>
</cp:coreProperties>
</file>